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5" r:id="rId4"/>
    <p:sldId id="288" r:id="rId5"/>
    <p:sldId id="276" r:id="rId6"/>
    <p:sldId id="277" r:id="rId7"/>
    <p:sldId id="259" r:id="rId8"/>
    <p:sldId id="262" r:id="rId9"/>
    <p:sldId id="261" r:id="rId10"/>
    <p:sldId id="272" r:id="rId11"/>
    <p:sldId id="260" r:id="rId12"/>
    <p:sldId id="263" r:id="rId13"/>
    <p:sldId id="266" r:id="rId14"/>
    <p:sldId id="273" r:id="rId15"/>
    <p:sldId id="274" r:id="rId16"/>
    <p:sldId id="269" r:id="rId17"/>
    <p:sldId id="267" r:id="rId18"/>
    <p:sldId id="278" r:id="rId19"/>
    <p:sldId id="289" r:id="rId20"/>
    <p:sldId id="279" r:id="rId21"/>
    <p:sldId id="281" r:id="rId22"/>
    <p:sldId id="283" r:id="rId23"/>
    <p:sldId id="285" r:id="rId24"/>
    <p:sldId id="270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C5B"/>
    <a:srgbClr val="48C3D5"/>
    <a:srgbClr val="69BE6E"/>
    <a:srgbClr val="FAC858"/>
    <a:srgbClr val="777877"/>
    <a:srgbClr val="4A7EBB"/>
    <a:srgbClr val="EF7B3D"/>
    <a:srgbClr val="4D4D4C"/>
    <a:srgbClr val="343433"/>
    <a:srgbClr val="0BA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46"/>
    <p:restoredTop sz="86399"/>
  </p:normalViewPr>
  <p:slideViewPr>
    <p:cSldViewPr snapToGrid="0" snapToObjects="1">
      <p:cViewPr>
        <p:scale>
          <a:sx n="120" d="100"/>
          <a:sy n="120" d="100"/>
        </p:scale>
        <p:origin x="880" y="1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093E1-2BFE-914B-BC0A-7A52E69E543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F5A6-3B62-B541-896B-EED9DA92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2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13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3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0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04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96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15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0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3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99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5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44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2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64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39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9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31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76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7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EF5A6-3B62-B541-896B-EED9DA9210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05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937" y="1424646"/>
            <a:ext cx="4773565" cy="20409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16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945" y="1864163"/>
            <a:ext cx="5208543" cy="2061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870"/>
            <a:ext cx="6888312" cy="62138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8966"/>
            <a:ext cx="8229600" cy="331509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49BBC6"/>
              </a:buClr>
              <a:buFont typeface="Arial"/>
              <a:buChar char="•"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  <a:lvl2pPr marL="742950" indent="-285750">
              <a:buClr>
                <a:srgbClr val="49BBC6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2pPr>
            <a:lvl3pPr marL="1143000" indent="-228600">
              <a:buClr>
                <a:srgbClr val="49BBC6"/>
              </a:buClr>
              <a:buFont typeface="Arial"/>
              <a:buChar char="•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3pPr>
            <a:lvl4pPr marL="1600200" indent="-228600">
              <a:buClr>
                <a:srgbClr val="49BBC6"/>
              </a:buClr>
              <a:buFont typeface="Arial"/>
              <a:buChar char="•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4pPr>
            <a:lvl5pPr marL="2057400" indent="-228600">
              <a:buClr>
                <a:srgbClr val="49BBC6"/>
              </a:buClr>
              <a:buFont typeface="Arial"/>
              <a:buChar char="•"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1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93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6" r:id="rId2"/>
    <p:sldLayoutId id="214748366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201" y="1143000"/>
            <a:ext cx="4279900" cy="2590800"/>
          </a:xfrm>
          <a:prstGeom prst="rect">
            <a:avLst/>
          </a:prstGeom>
          <a:solidFill>
            <a:srgbClr val="48C3D5">
              <a:alpha val="73000"/>
            </a:srgbClr>
          </a:solidFill>
          <a:ln w="63500">
            <a:solidFill>
              <a:srgbClr val="69BE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937" y="1241760"/>
            <a:ext cx="4773565" cy="2040981"/>
          </a:xfrm>
        </p:spPr>
        <p:txBody>
          <a:bodyPr>
            <a:normAutofit/>
          </a:bodyPr>
          <a:lstStyle/>
          <a:p>
            <a:r>
              <a:rPr lang="en-US" dirty="0" smtClean="0"/>
              <a:t>DSI Project 4:</a:t>
            </a:r>
            <a:br>
              <a:rPr lang="en-US" dirty="0" smtClean="0"/>
            </a:br>
            <a:r>
              <a:rPr lang="en-US" dirty="0" smtClean="0"/>
              <a:t>West Nile Virus in Chicago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65900" y="4495800"/>
            <a:ext cx="596900" cy="369332"/>
          </a:xfrm>
          <a:prstGeom prst="rect">
            <a:avLst/>
          </a:prstGeom>
          <a:solidFill>
            <a:srgbClr val="032C5B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49696" y="3282741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Team: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GAS the Vectors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Traps &amp; Hotspots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49" y="1473552"/>
            <a:ext cx="2998095" cy="33019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460" y="1097280"/>
            <a:ext cx="3017520" cy="376178"/>
          </a:xfrm>
          <a:prstGeom prst="rect">
            <a:avLst/>
          </a:prstGeom>
          <a:solidFill>
            <a:srgbClr val="032C5B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Map of All Traps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5457" y="1102489"/>
            <a:ext cx="3017520" cy="376178"/>
          </a:xfrm>
          <a:prstGeom prst="rect">
            <a:avLst/>
          </a:prstGeom>
          <a:solidFill>
            <a:srgbClr val="032C5B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Map </a:t>
            </a:r>
            <a:r>
              <a:rPr lang="en-US" smtClean="0">
                <a:solidFill>
                  <a:schemeClr val="bg1"/>
                </a:solidFill>
              </a:rPr>
              <a:t>of Hotspots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45512" y="1469497"/>
            <a:ext cx="15546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Traps with higher empirical probabilities of collecting samples that contained West Nile.  Shows a hotspot near O’Hare.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86" y="1473458"/>
            <a:ext cx="2998094" cy="32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Overall goal of the modeling is to predict probability of WNV at various locations in Chicago during summer months. This then informs a cost/benefit analysis on prevention.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first predicted the mosquitos levels expected (as measured in the traps) and then used that information to then predict the probability of the presence of WNV.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7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mr-IN" dirty="0" smtClean="0"/>
              <a:t>–</a:t>
            </a:r>
            <a:r>
              <a:rPr lang="en-US" dirty="0" smtClean="0"/>
              <a:t> Key Data Elements Useful in our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dirty="0" smtClean="0"/>
              <a:t>Longitude and Latitude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dirty="0" smtClean="0"/>
              <a:t>The week of the year when observations were made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dirty="0" smtClean="0"/>
              <a:t>The type of mosquitoes present in traps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dirty="0" smtClean="0"/>
              <a:t>The type of mosquitoes that transmit WNV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dirty="0" smtClean="0"/>
              <a:t>Tried clustering because more traps were listed in the test versus tests in the training data.  (not useful)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dirty="0" smtClean="0"/>
              <a:t>Date since emptied for traps (not useful)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dirty="0" smtClean="0"/>
              <a:t>Week of the year was useful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dirty="0" smtClean="0"/>
              <a:t>Days since spraying if there was spraying (not robust)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dirty="0" smtClean="0"/>
              <a:t>Aggregation of duplicate rows (lost information)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0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870"/>
            <a:ext cx="8199120" cy="621387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mr-IN" dirty="0" smtClean="0"/>
              <a:t>–</a:t>
            </a:r>
            <a:r>
              <a:rPr lang="en-US" dirty="0" smtClean="0"/>
              <a:t> Use EDA to estimate P(WNV | (Spec &amp; # in Trap))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034934" y="1048512"/>
            <a:ext cx="387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1, predict # of Mosquitos</a:t>
            </a:r>
          </a:p>
          <a:p>
            <a:r>
              <a:rPr lang="en-US" dirty="0" smtClean="0"/>
              <a:t>Step 2, look up probabilities from EDA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7526" y="3990386"/>
            <a:ext cx="387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have probably raised the ‘smoothed’ probabilities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9665"/>
            <a:ext cx="4046742" cy="2673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148" y="2055664"/>
            <a:ext cx="3931987" cy="25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9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mr-IN" dirty="0" smtClean="0"/>
              <a:t>–</a:t>
            </a:r>
            <a:r>
              <a:rPr lang="en-US" dirty="0" smtClean="0"/>
              <a:t> Predicting Mosquitoes per 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8 Regression models:  LR was poor, Ridge, </a:t>
            </a:r>
            <a:r>
              <a:rPr lang="en-US" dirty="0" err="1" smtClean="0"/>
              <a:t>Elastinet</a:t>
            </a:r>
            <a:r>
              <a:rPr lang="en-US" dirty="0" smtClean="0"/>
              <a:t>, Lasso, Random Forrest, Gradient Boosting, </a:t>
            </a:r>
            <a:r>
              <a:rPr lang="en-US" dirty="0" err="1" smtClean="0"/>
              <a:t>AdaBoost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Grid search used to tune hyper-parameters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GradientBoosting</a:t>
            </a:r>
            <a:r>
              <a:rPr lang="en-US" dirty="0" smtClean="0"/>
              <a:t> was the best model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Forced predictions to fit our range of possible values (negative values to zero, if test had multiple rows, we set value to 50).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mr-IN" dirty="0" smtClean="0"/>
              <a:t>–</a:t>
            </a:r>
            <a:r>
              <a:rPr lang="en-US" dirty="0" smtClean="0"/>
              <a:t> Predicting Probability of WNV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Used the Mosquito prediction to </a:t>
            </a:r>
            <a:r>
              <a:rPr lang="en-US" dirty="0" err="1" smtClean="0"/>
              <a:t>augement</a:t>
            </a:r>
            <a:r>
              <a:rPr lang="en-US" dirty="0" smtClean="0"/>
              <a:t> test data.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Then modeled probability of WNV present by:</a:t>
            </a:r>
          </a:p>
          <a:p>
            <a:pPr defTabSz="914400">
              <a:spcBef>
                <a:spcPts val="0"/>
              </a:spcBef>
              <a:buClrTx/>
              <a:defRPr/>
            </a:pPr>
            <a:r>
              <a:rPr lang="en-US" dirty="0" smtClean="0"/>
              <a:t>Classification modeling with:  </a:t>
            </a:r>
            <a:r>
              <a:rPr lang="en-US" dirty="0" err="1" smtClean="0"/>
              <a:t>LogisticRegression</a:t>
            </a:r>
            <a:r>
              <a:rPr lang="en-US" dirty="0" smtClean="0"/>
              <a:t>, KNN, and various decision trees.</a:t>
            </a:r>
          </a:p>
          <a:p>
            <a:pPr defTabSz="914400">
              <a:spcBef>
                <a:spcPts val="0"/>
              </a:spcBef>
              <a:buClrTx/>
              <a:defRPr/>
            </a:pPr>
            <a:r>
              <a:rPr lang="en-US" dirty="0" smtClean="0"/>
              <a:t>All gave relatively good scores</a:t>
            </a:r>
          </a:p>
          <a:p>
            <a:pPr defTabSz="914400">
              <a:spcBef>
                <a:spcPts val="0"/>
              </a:spcBef>
              <a:buClrTx/>
              <a:defRPr/>
            </a:pPr>
            <a:r>
              <a:rPr lang="en-US" dirty="0" err="1" smtClean="0"/>
              <a:t>LogisticRegression</a:t>
            </a:r>
            <a:r>
              <a:rPr lang="en-US" dirty="0" smtClean="0"/>
              <a:t> used as final model</a:t>
            </a:r>
          </a:p>
          <a:p>
            <a:pPr defTabSz="914400">
              <a:spcBef>
                <a:spcPts val="0"/>
              </a:spcBef>
              <a:buClrTx/>
              <a:defRPr/>
            </a:pPr>
            <a:r>
              <a:rPr lang="en-US" dirty="0" smtClean="0"/>
              <a:t>Train/Test split AUC ROC was 78% (not </a:t>
            </a:r>
            <a:r>
              <a:rPr lang="en-US" dirty="0" err="1" smtClean="0"/>
              <a:t>Kaggle</a:t>
            </a:r>
            <a:r>
              <a:rPr lang="en-US" dirty="0" smtClean="0"/>
              <a:t> score</a:t>
            </a:r>
          </a:p>
          <a:p>
            <a:pPr lvl="0" defTabSz="914400">
              <a:spcBef>
                <a:spcPts val="0"/>
              </a:spcBef>
              <a:buClrTx/>
              <a:defRPr/>
            </a:pPr>
            <a:r>
              <a:rPr lang="en-US" dirty="0"/>
              <a:t>Only 3 species with non-zero probabilities</a:t>
            </a:r>
          </a:p>
          <a:p>
            <a:pPr defTabSz="914400">
              <a:spcBef>
                <a:spcPts val="0"/>
              </a:spcBef>
              <a:buClrTx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Things we would like to pursue to improve the model.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Expand dataset to include observations where there were no mosquitos found.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Weather data included in prediction models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Length of day using sunrise, sunset information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870"/>
            <a:ext cx="8284464" cy="621387"/>
          </a:xfrm>
        </p:spPr>
        <p:txBody>
          <a:bodyPr/>
          <a:lstStyle/>
          <a:p>
            <a:r>
              <a:rPr lang="en-US" dirty="0" smtClean="0"/>
              <a:t>Cost Benefit Analysis </a:t>
            </a:r>
            <a:r>
              <a:rPr lang="mr-IN" dirty="0" smtClean="0"/>
              <a:t>–</a:t>
            </a:r>
            <a:r>
              <a:rPr lang="en-US" dirty="0" smtClean="0"/>
              <a:t> Neuro and Non-Neuro Invasive Cases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01840" y="1534527"/>
            <a:ext cx="1828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Cases have run as high as 880 per year.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Chicago has 84% of Illinois population.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CDC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102175"/>
            <a:ext cx="6595872" cy="34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Benefit </a:t>
            </a:r>
            <a:r>
              <a:rPr lang="en-US" dirty="0" smtClean="0"/>
              <a:t>Analysis </a:t>
            </a:r>
            <a:r>
              <a:rPr lang="mr-IN" dirty="0" smtClean="0"/>
              <a:t>–</a:t>
            </a:r>
            <a:r>
              <a:rPr lang="en-US" dirty="0" smtClean="0"/>
              <a:t> Current State /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/>
              <a:t>City of Chicago currently uses </a:t>
            </a:r>
            <a:r>
              <a:rPr lang="en-US" dirty="0" err="1"/>
              <a:t>Zenvix</a:t>
            </a:r>
            <a:r>
              <a:rPr lang="en-US" dirty="0"/>
              <a:t> as of August 2018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Adulticide formulated to also kill larva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r>
              <a:rPr lang="en-US" dirty="0"/>
              <a:t>Approved in all states except New York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Approved for use on crops and in Urban areas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endParaRPr lang="en-US" dirty="0"/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30 Gallon barrel  -- $11,595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r>
              <a:rPr lang="en-US" dirty="0"/>
              <a:t>At recommended application rate of 0.007 </a:t>
            </a:r>
            <a:r>
              <a:rPr lang="en-US" dirty="0" err="1"/>
              <a:t>lb</a:t>
            </a:r>
            <a:r>
              <a:rPr lang="en-US" dirty="0"/>
              <a:t>/acre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r>
              <a:rPr lang="en-US" dirty="0"/>
              <a:t>$1,171.20 per </a:t>
            </a:r>
            <a:r>
              <a:rPr lang="en-US" dirty="0" err="1"/>
              <a:t>sq</a:t>
            </a:r>
            <a:r>
              <a:rPr lang="en-US" dirty="0"/>
              <a:t> mile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endParaRPr lang="en-US" dirty="0"/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City of Chicago allocations $5.3 million for mosquito control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r>
              <a:rPr lang="en-US" dirty="0"/>
              <a:t>On a steady 3% increase year to year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Benefit Analysis </a:t>
            </a:r>
            <a:r>
              <a:rPr lang="mr-IN" dirty="0" smtClean="0"/>
              <a:t>–</a:t>
            </a:r>
            <a:r>
              <a:rPr lang="en-US" dirty="0" smtClean="0"/>
              <a:t> Recommended Areas for Spraying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7D15ACAA-07B8-4F8B-82B8-D2D61124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8966"/>
            <a:ext cx="8229600" cy="33150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the use of our data, we can narrow </a:t>
            </a:r>
            <a:r>
              <a:rPr lang="en-US" dirty="0" smtClean="0"/>
              <a:t>the optimal areas for increased spraying: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/>
              <a:t>Targeting 45 square miles of Chicago with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Highest occurrences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r>
              <a:rPr lang="en-US" dirty="0"/>
              <a:t>East of O’Hare to Lake Michigan (16 </a:t>
            </a:r>
            <a:r>
              <a:rPr lang="en-US" dirty="0" err="1"/>
              <a:t>sq</a:t>
            </a:r>
            <a:r>
              <a:rPr lang="en-US" dirty="0"/>
              <a:t> miles)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Heavy traffic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r>
              <a:rPr lang="en-US" dirty="0"/>
              <a:t>O’Hare Airport (9 </a:t>
            </a:r>
            <a:r>
              <a:rPr lang="en-US" dirty="0" err="1"/>
              <a:t>sq</a:t>
            </a:r>
            <a:r>
              <a:rPr lang="en-US" dirty="0"/>
              <a:t> miles), Lincoln Park area (4 </a:t>
            </a:r>
            <a:r>
              <a:rPr lang="en-US" dirty="0" err="1"/>
              <a:t>sq</a:t>
            </a:r>
            <a:r>
              <a:rPr lang="en-US" dirty="0"/>
              <a:t> miles)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Areas with vulnerable persons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r>
              <a:rPr lang="en-US" dirty="0"/>
              <a:t>Hospitals and senior centers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 defTabSz="914400">
              <a:spcBef>
                <a:spcPts val="0"/>
              </a:spcBef>
              <a:buClrTx/>
              <a:defRPr/>
            </a:pPr>
            <a:endParaRPr lang="en-US" dirty="0"/>
          </a:p>
          <a:p>
            <a:pPr lvl="1" defTabSz="914400">
              <a:spcBef>
                <a:spcPts val="0"/>
              </a:spcBef>
              <a:buClrTx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9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- Who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 wen				GAS the Vectors</a:t>
            </a:r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 smtClean="0"/>
              <a:t>A </a:t>
            </a:r>
            <a:r>
              <a:rPr lang="en-US" dirty="0" err="1" smtClean="0"/>
              <a:t>lfred</a:t>
            </a:r>
            <a:r>
              <a:rPr lang="en-US" dirty="0" smtClean="0"/>
              <a:t>			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 </a:t>
            </a:r>
            <a:r>
              <a:rPr lang="en-US" dirty="0" err="1" smtClean="0"/>
              <a:t>cott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vector is mathematical construction that conveys direction and magnitude.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vector is also the term for an organism that spreads a disease such as insects, rodents, etc.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78466" y="1192131"/>
            <a:ext cx="308344" cy="1104504"/>
          </a:xfrm>
          <a:prstGeom prst="roundRect">
            <a:avLst/>
          </a:prstGeom>
          <a:solidFill>
            <a:srgbClr val="92D050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160875" y="1116408"/>
            <a:ext cx="2378148" cy="499730"/>
          </a:xfrm>
          <a:prstGeom prst="roundRect">
            <a:avLst/>
          </a:prstGeom>
          <a:solidFill>
            <a:srgbClr val="92D050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Benefit </a:t>
            </a:r>
            <a:r>
              <a:rPr lang="en-US" dirty="0" smtClean="0"/>
              <a:t>Analysis </a:t>
            </a:r>
            <a:r>
              <a:rPr lang="mr-IN" dirty="0" smtClean="0"/>
              <a:t>–</a:t>
            </a:r>
            <a:r>
              <a:rPr lang="en-US" dirty="0" smtClean="0"/>
              <a:t> Public Health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Benefit of preventing a case of WNV in humans:  $27,000 - $133,000 with a mean of $33,000.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Ref:  “Cost effectiveness of a targeted age-based West Nile virus vaccination program” by Shankar, et al.  </a:t>
            </a:r>
            <a:r>
              <a:rPr lang="en-US" sz="1800" u="sng" dirty="0" smtClean="0"/>
              <a:t>Elsevier</a:t>
            </a:r>
            <a:r>
              <a:rPr lang="en-US" sz="1800" dirty="0" smtClean="0"/>
              <a:t> public health journal, May 2017</a:t>
            </a:r>
            <a:endParaRPr lang="en-US" sz="1800" u="sng" dirty="0" smtClean="0"/>
          </a:p>
          <a:p>
            <a:pPr marL="0" indent="0">
              <a:buNone/>
            </a:pPr>
            <a:endParaRPr lang="en-US" sz="1800" u="sng" dirty="0"/>
          </a:p>
          <a:p>
            <a:pPr marL="0" indent="0">
              <a:buNone/>
            </a:pPr>
            <a:r>
              <a:rPr lang="en-US" dirty="0" smtClean="0"/>
              <a:t>Average number of cases of West Nile in Chicago ~100.</a:t>
            </a:r>
          </a:p>
          <a:p>
            <a:pPr marL="0" indent="0">
              <a:buNone/>
            </a:pPr>
            <a:r>
              <a:rPr lang="en-US" dirty="0" smtClean="0"/>
              <a:t>Maximum cost benefit = $3.3m if WNV eliminated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0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recommending that the Chicago Public Health department implement the following measures: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1.Selective </a:t>
            </a:r>
            <a:r>
              <a:rPr lang="en-US" dirty="0" smtClean="0"/>
              <a:t>Spraying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sz="1800" dirty="0" smtClean="0"/>
              <a:t>45 square miles x 25 weeks x 1,170 = $1.3m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	</a:t>
            </a:r>
            <a:r>
              <a:rPr lang="en-US" sz="1800" dirty="0" smtClean="0"/>
              <a:t>Would need approximately 1/3 reduction in cases to be C/B neutral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2.Use </a:t>
            </a:r>
            <a:r>
              <a:rPr lang="en-US" dirty="0"/>
              <a:t>of </a:t>
            </a:r>
            <a:r>
              <a:rPr lang="en-US" dirty="0" err="1"/>
              <a:t>Ovillanta</a:t>
            </a:r>
            <a:r>
              <a:rPr lang="en-US" dirty="0"/>
              <a:t> trap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3.Biological Control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Trapping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800ADBA-FF08-41B6-B1BF-CE05C0308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4153" y="1179513"/>
            <a:ext cx="3316287" cy="3316287"/>
          </a:xfrm>
        </p:spPr>
      </p:pic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08CE7E-655C-47DA-B8AF-32EECB20C832}"/>
              </a:ext>
            </a:extLst>
          </p:cNvPr>
          <p:cNvSpPr txBox="1"/>
          <p:nvPr/>
        </p:nvSpPr>
        <p:spPr>
          <a:xfrm>
            <a:off x="613458" y="1678328"/>
            <a:ext cx="2906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Ovillanta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at Laurentian University in Ontario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$3.08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Traps and 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Self-sustaining</a:t>
            </a:r>
          </a:p>
        </p:txBody>
      </p:sp>
    </p:spTree>
    <p:extLst>
      <p:ext uri="{BB962C8B-B14F-4D97-AF65-F5344CB8AC3E}">
        <p14:creationId xmlns:p14="http://schemas.microsoft.com/office/powerpoint/2010/main" val="701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Control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475C6B2-ADBD-41E7-9D7A-72CC6D3DD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7300"/>
            <a:ext cx="8229600" cy="33150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Methods for long term mosquito deterrence</a:t>
            </a:r>
          </a:p>
          <a:p>
            <a:r>
              <a:rPr lang="en-US" dirty="0" smtClean="0"/>
              <a:t>Work with parks department on tree/flower selections</a:t>
            </a:r>
            <a:endParaRPr lang="en-US" dirty="0"/>
          </a:p>
          <a:p>
            <a:pPr marL="857250" lvl="1" indent="-457200"/>
            <a:r>
              <a:rPr lang="en-US" dirty="0"/>
              <a:t>Permanent incorporation of plants that repel mosquitos</a:t>
            </a:r>
          </a:p>
          <a:p>
            <a:pPr marL="857250" lvl="1" indent="-457200"/>
            <a:r>
              <a:rPr lang="en-US" dirty="0"/>
              <a:t>Marigold, citronella, lavender, </a:t>
            </a:r>
            <a:r>
              <a:rPr lang="en-US" dirty="0" err="1"/>
              <a:t>Eucaluptus</a:t>
            </a:r>
            <a:endParaRPr lang="en-US" dirty="0"/>
          </a:p>
          <a:p>
            <a:r>
              <a:rPr lang="en-US" dirty="0" smtClean="0"/>
              <a:t>Work with Wildlife &amp; Watershed Management on species control, incorporate</a:t>
            </a:r>
            <a:endParaRPr lang="en-US" dirty="0"/>
          </a:p>
          <a:p>
            <a:pPr marL="857250" lvl="1" indent="-457200"/>
            <a:r>
              <a:rPr lang="en-US" dirty="0"/>
              <a:t>Dragonflies, bats</a:t>
            </a:r>
          </a:p>
          <a:p>
            <a:pPr marL="857250" lvl="1" indent="-457200"/>
            <a:r>
              <a:rPr lang="en-US" dirty="0"/>
              <a:t>Koi and Carp</a:t>
            </a:r>
          </a:p>
          <a:p>
            <a:r>
              <a:rPr lang="en-US" dirty="0" smtClean="0"/>
              <a:t>Mosquito Sterilization </a:t>
            </a:r>
            <a:r>
              <a:rPr lang="mr-IN" dirty="0" smtClean="0"/>
              <a:t>–</a:t>
            </a:r>
            <a:r>
              <a:rPr lang="en-US" dirty="0" smtClean="0"/>
              <a:t> Tap into Federal Efforts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Questions?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Nile Transmission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 smtClean="0"/>
              <a:t>West Nile virus lives in birds </a:t>
            </a:r>
            <a:r>
              <a:rPr lang="en-US" dirty="0" smtClean="0">
                <a:sym typeface="Wingdings"/>
              </a:rPr>
              <a:t> Mosquitoes feed on birds</a:t>
            </a:r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 smtClean="0">
                <a:sym typeface="Wingdings"/>
              </a:rPr>
              <a:t>Infected mosquitoes  Bites humans</a:t>
            </a:r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endParaRPr lang="en-US" dirty="0">
              <a:sym typeface="Wingdings"/>
            </a:endParaRPr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 smtClean="0">
                <a:sym typeface="Wingdings"/>
              </a:rPr>
              <a:t>Key take away:  Newly hatched mosquitoes do not carry the virus.  They obtain the virus from other animals.</a:t>
            </a:r>
            <a:endParaRPr lang="en-US" dirty="0" smtClean="0"/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 Nile Virus in Chicago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 smtClean="0"/>
              <a:t>First </a:t>
            </a:r>
            <a:r>
              <a:rPr lang="en-US" dirty="0"/>
              <a:t>human case hits city in 2002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Discovered in horses and birds in </a:t>
            </a:r>
            <a:r>
              <a:rPr lang="en-US" dirty="0" smtClean="0"/>
              <a:t>2001</a:t>
            </a:r>
            <a:br>
              <a:rPr lang="en-US" dirty="0" smtClean="0"/>
            </a:br>
            <a:endParaRPr lang="en-US" dirty="0" smtClean="0"/>
          </a:p>
          <a:p>
            <a:pPr marL="5715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 smtClean="0"/>
              <a:t>225 </a:t>
            </a:r>
            <a:r>
              <a:rPr lang="en-US" dirty="0"/>
              <a:t>confirmed cases in first year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42 deaths reported in Cook County</a:t>
            </a:r>
          </a:p>
          <a:p>
            <a:pPr defTabSz="914400">
              <a:spcBef>
                <a:spcPts val="0"/>
              </a:spcBef>
              <a:buClrTx/>
              <a:defRPr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 smtClean="0"/>
              <a:t>Chicago </a:t>
            </a:r>
            <a:r>
              <a:rPr lang="en-US" dirty="0"/>
              <a:t>leads nation in WNV deaths in 2003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64 deaths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About half of deaths are in people over 60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r>
              <a:rPr lang="en-US" dirty="0"/>
              <a:t>Only 10% of city population is over 60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West Nile Virus in Chicago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AFA7F51-7883-482F-87E4-14D56E25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30836"/>
            <a:ext cx="4114800" cy="2983640"/>
          </a:xfrm>
        </p:spPr>
      </p:pic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C30A2AE-1E0D-4596-B061-5E3C9817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83" y="1230836"/>
            <a:ext cx="3455617" cy="34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Health Impact of West Nile 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8966"/>
            <a:ext cx="8229600" cy="3553430"/>
          </a:xfrm>
        </p:spPr>
        <p:txBody>
          <a:bodyPr/>
          <a:lstStyle/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/>
              <a:t>8 out of 10 are </a:t>
            </a:r>
            <a:r>
              <a:rPr lang="en-US" dirty="0" smtClean="0"/>
              <a:t>asymptomatic</a:t>
            </a:r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/>
              <a:t>1 in 5 will have some febrile illness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Head and body ache, joint pain, vomiting, diarrhea, </a:t>
            </a:r>
            <a:r>
              <a:rPr lang="en-US" dirty="0" smtClean="0"/>
              <a:t>rash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/>
              <a:t>1 of 150 result in serious symptoms (</a:t>
            </a:r>
            <a:r>
              <a:rPr lang="en-US" dirty="0" err="1"/>
              <a:t>neuroinvasive</a:t>
            </a:r>
            <a:r>
              <a:rPr lang="en-US" dirty="0"/>
              <a:t>) 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Encephalitis (inflammation of the brain)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/>
              <a:t>Meningitis (inflammation of membranes surrounding brain and spinal cord</a:t>
            </a:r>
          </a:p>
          <a:p>
            <a:pPr lvl="2" defTabSz="914400">
              <a:spcBef>
                <a:spcPts val="0"/>
              </a:spcBef>
              <a:buClrTx/>
              <a:defRPr/>
            </a:pPr>
            <a:r>
              <a:rPr lang="en-US" dirty="0"/>
              <a:t>1 in 10 result in death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1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3269"/>
            <a:ext cx="8229600" cy="33150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Spray </a:t>
            </a:r>
          </a:p>
          <a:p>
            <a:pPr lvl="1" indent="-342900" defTabSz="914400">
              <a:spcBef>
                <a:spcPts val="0"/>
              </a:spcBef>
              <a:buClrTx/>
              <a:defRPr/>
            </a:pPr>
            <a:r>
              <a:rPr lang="en-US" dirty="0" smtClean="0"/>
              <a:t>data from 8 dates of spraying</a:t>
            </a:r>
          </a:p>
          <a:p>
            <a:pPr lvl="1" indent="-342900" defTabSz="914400">
              <a:spcBef>
                <a:spcPts val="0"/>
              </a:spcBef>
              <a:buClrTx/>
              <a:defRPr/>
            </a:pPr>
            <a:r>
              <a:rPr lang="en-US" dirty="0" smtClean="0"/>
              <a:t>14,294 observations after data munging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Weather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 smtClean="0"/>
              <a:t>from 2 stations, for all years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 smtClean="0"/>
              <a:t>May </a:t>
            </a:r>
            <a:r>
              <a:rPr lang="mr-IN" dirty="0" smtClean="0"/>
              <a:t>–</a:t>
            </a:r>
            <a:r>
              <a:rPr lang="en-US" dirty="0" smtClean="0"/>
              <a:t> Oct;  2007 </a:t>
            </a:r>
            <a:r>
              <a:rPr lang="mr-IN" dirty="0" smtClean="0"/>
              <a:t>–</a:t>
            </a:r>
            <a:r>
              <a:rPr lang="en-US" dirty="0" smtClean="0"/>
              <a:t> 2014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 smtClean="0"/>
              <a:t>Trap data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 smtClean="0"/>
              <a:t>2007, 2009, 2011, 2013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 smtClean="0"/>
              <a:t>10,506 records, ~116,000 predictions requested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/ Interpretation </a:t>
            </a:r>
            <a:r>
              <a:rPr lang="mr-IN" dirty="0" smtClean="0"/>
              <a:t>–</a:t>
            </a:r>
            <a:r>
              <a:rPr lang="en-US" dirty="0" smtClean="0"/>
              <a:t> Key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Spray data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 smtClean="0"/>
              <a:t>issue with date/time &amp; locations, could infer actual amounts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Traps </a:t>
            </a:r>
            <a:endParaRPr lang="en-US" dirty="0"/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 smtClean="0"/>
              <a:t>one trap had two (long, </a:t>
            </a:r>
            <a:r>
              <a:rPr lang="en-US" dirty="0" err="1" smtClean="0"/>
              <a:t>lat</a:t>
            </a:r>
            <a:r>
              <a:rPr lang="en-US" dirty="0" smtClean="0"/>
              <a:t>)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Weather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r>
              <a:rPr lang="en-US" dirty="0" smtClean="0"/>
              <a:t>some “M” and “T”, Sunset times of 1860.</a:t>
            </a:r>
          </a:p>
          <a:p>
            <a:pPr lvl="1" defTabSz="914400">
              <a:spcBef>
                <a:spcPts val="0"/>
              </a:spcBef>
              <a:buClrTx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50 maximum mosquitoes in a trap per observation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16240" y="767697"/>
            <a:ext cx="304800" cy="95903"/>
          </a:xfrm>
          <a:prstGeom prst="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95616" y="451104"/>
            <a:ext cx="1414272" cy="352153"/>
          </a:xfrm>
          <a:prstGeom prst="roundRect">
            <a:avLst/>
          </a:prstGeom>
          <a:solidFill>
            <a:srgbClr val="032C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870"/>
            <a:ext cx="8552688" cy="621387"/>
          </a:xfrm>
        </p:spPr>
        <p:txBody>
          <a:bodyPr/>
          <a:lstStyle/>
          <a:p>
            <a:r>
              <a:rPr lang="en-US" dirty="0" smtClean="0"/>
              <a:t>Key Data Elements Over Time </a:t>
            </a:r>
            <a:r>
              <a:rPr lang="mr-IN" dirty="0" smtClean="0"/>
              <a:t>–</a:t>
            </a:r>
            <a:r>
              <a:rPr lang="en-US" dirty="0" smtClean="0"/>
              <a:t> Rain, Mosquitos, and Spray Data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46304" y="1119850"/>
            <a:ext cx="8863584" cy="3897554"/>
            <a:chOff x="146304" y="1119850"/>
            <a:chExt cx="8863584" cy="38975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304" y="1119850"/>
              <a:ext cx="8863584" cy="368731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68224" y="4709627"/>
              <a:ext cx="2548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Summer 2007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16352" y="4709627"/>
              <a:ext cx="2072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Summer 2009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88992" y="4709627"/>
              <a:ext cx="1755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Summer 2011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44640" y="4709627"/>
              <a:ext cx="2255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Summer 2013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335031" y="1316736"/>
              <a:ext cx="1674857" cy="67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943" y="1652016"/>
              <a:ext cx="1667217" cy="619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6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x_ppt_template_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rx_ppt_template_03" id="{5FA69A66-529A-EC4B-83F0-428BE4B8C75B}" vid="{0AB6C971-FBE5-264A-A358-95183FA728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crx_ppt_template_04</Template>
  <TotalTime>5013</TotalTime>
  <Words>1026</Words>
  <Application>Microsoft Macintosh PowerPoint</Application>
  <PresentationFormat>On-screen Show (16:9)</PresentationFormat>
  <Paragraphs>194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Mangal</vt:lpstr>
      <vt:lpstr>Wingdings</vt:lpstr>
      <vt:lpstr>Arial</vt:lpstr>
      <vt:lpstr>crx_ppt_template_wide</vt:lpstr>
      <vt:lpstr>DSI Project 4: West Nile Virus in Chicago</vt:lpstr>
      <vt:lpstr>Introduction - Who are We?</vt:lpstr>
      <vt:lpstr>West Nile Transmission Path</vt:lpstr>
      <vt:lpstr>West Nile Virus in Chicago</vt:lpstr>
      <vt:lpstr>History of West Nile Virus in Chicago</vt:lpstr>
      <vt:lpstr>Public Health Impact of West Nile Virus</vt:lpstr>
      <vt:lpstr>Description of Data</vt:lpstr>
      <vt:lpstr>Data Cleaning / Interpretation – Key Issues</vt:lpstr>
      <vt:lpstr>Key Data Elements Over Time – Rain, Mosquitos, and Spray Data</vt:lpstr>
      <vt:lpstr>Mapping Traps &amp; Hotspots</vt:lpstr>
      <vt:lpstr>Modeling</vt:lpstr>
      <vt:lpstr>Modeling – Key Data Elements Useful in our Models</vt:lpstr>
      <vt:lpstr>Modeling – Use EDA to estimate P(WNV | (Spec &amp; # in Trap))</vt:lpstr>
      <vt:lpstr>Modeling – Predicting Mosquitoes per Trap</vt:lpstr>
      <vt:lpstr>Modeling – Predicting Probability of WNV</vt:lpstr>
      <vt:lpstr>Modeling Next Steps</vt:lpstr>
      <vt:lpstr>Cost Benefit Analysis – Neuro and Non-Neuro Invasive Cases</vt:lpstr>
      <vt:lpstr>Cost Benefit Analysis – Current State / Costs</vt:lpstr>
      <vt:lpstr>Cost Benefit Analysis – Recommended Areas for Spraying</vt:lpstr>
      <vt:lpstr>Cost Benefit Analysis – Public Health Benefits</vt:lpstr>
      <vt:lpstr>Recommendation</vt:lpstr>
      <vt:lpstr>Trapping</vt:lpstr>
      <vt:lpstr>Biological Control</vt:lpstr>
      <vt:lpstr>Thank you for your time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Galvao</dc:creator>
  <cp:lastModifiedBy>Leon, Juan</cp:lastModifiedBy>
  <cp:revision>86</cp:revision>
  <cp:lastPrinted>2018-09-20T22:50:18Z</cp:lastPrinted>
  <dcterms:created xsi:type="dcterms:W3CDTF">2017-12-07T00:55:55Z</dcterms:created>
  <dcterms:modified xsi:type="dcterms:W3CDTF">2018-09-21T13:36:54Z</dcterms:modified>
</cp:coreProperties>
</file>